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431"/>
    <p:restoredTop sz="94643"/>
  </p:normalViewPr>
  <p:slideViewPr>
    <p:cSldViewPr snapToGrid="0" snapToObjects="1">
      <p:cViewPr varScale="1">
        <p:scale>
          <a:sx n="113" d="100"/>
          <a:sy n="113" d="100"/>
        </p:scale>
        <p:origin x="208" y="32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19321C1-345E-2148-B3F2-6704A2717858}" type="datetimeFigureOut">
              <a:rPr lang="en-US" smtClean="0"/>
              <a:t>3/18/19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020B1E-FC7A-3B4D-ADF0-684A4EDBC447}" type="slidenum">
              <a:rPr lang="en-US" smtClean="0"/>
              <a:t>‹#›</a:t>
            </a:fld>
            <a:endParaRPr lang="en-US"/>
          </a:p>
        </p:txBody>
      </p:sp>
    </p:spTree>
    <p:extLst>
      <p:ext uri="{BB962C8B-B14F-4D97-AF65-F5344CB8AC3E}">
        <p14:creationId xmlns:p14="http://schemas.microsoft.com/office/powerpoint/2010/main" val="8889711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smtClean="0"/>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smtClean="0"/>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3/18/19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3/18/19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427168" y="1449729"/>
            <a:ext cx="8915399" cy="2262781"/>
          </a:xfrm>
        </p:spPr>
        <p:txBody>
          <a:bodyPr>
            <a:normAutofit/>
          </a:bodyPr>
          <a:lstStyle/>
          <a:p>
            <a:r>
              <a:rPr lang="en-US" sz="4200" dirty="0" smtClean="0">
                <a:latin typeface="Times New Roman" charset="0"/>
                <a:ea typeface="Times New Roman" charset="0"/>
                <a:cs typeface="Times New Roman" charset="0"/>
              </a:rPr>
              <a:t>Project 5: Facebook Data Analysis</a:t>
            </a:r>
            <a:endParaRPr lang="en-US" sz="4200" dirty="0">
              <a:latin typeface="Times New Roman" charset="0"/>
              <a:ea typeface="Times New Roman" charset="0"/>
              <a:cs typeface="Times New Roman" charset="0"/>
            </a:endParaRPr>
          </a:p>
        </p:txBody>
      </p:sp>
      <p:sp>
        <p:nvSpPr>
          <p:cNvPr id="3" name="Subtitle 2"/>
          <p:cNvSpPr>
            <a:spLocks noGrp="1"/>
          </p:cNvSpPr>
          <p:nvPr>
            <p:ph type="subTitle" idx="1"/>
          </p:nvPr>
        </p:nvSpPr>
        <p:spPr>
          <a:xfrm>
            <a:off x="2531339" y="3805106"/>
            <a:ext cx="8915399" cy="1126283"/>
          </a:xfrm>
        </p:spPr>
        <p:txBody>
          <a:bodyPr/>
          <a:lstStyle/>
          <a:p>
            <a:r>
              <a:rPr lang="en-US" b="1" dirty="0" smtClean="0">
                <a:latin typeface="Times New Roman" charset="0"/>
                <a:ea typeface="Times New Roman" charset="0"/>
                <a:cs typeface="Times New Roman" charset="0"/>
              </a:rPr>
              <a:t>Submitted by : </a:t>
            </a:r>
            <a:r>
              <a:rPr lang="en-US" b="1" dirty="0" err="1" smtClean="0">
                <a:latin typeface="Times New Roman" charset="0"/>
                <a:ea typeface="Times New Roman" charset="0"/>
                <a:cs typeface="Times New Roman" charset="0"/>
              </a:rPr>
              <a:t>Megha</a:t>
            </a:r>
            <a:r>
              <a:rPr lang="en-US" b="1" dirty="0" smtClean="0">
                <a:latin typeface="Times New Roman" charset="0"/>
                <a:ea typeface="Times New Roman" charset="0"/>
                <a:cs typeface="Times New Roman" charset="0"/>
              </a:rPr>
              <a:t> R</a:t>
            </a:r>
            <a:endParaRPr lang="en-US" b="1" dirty="0">
              <a:latin typeface="Times New Roman" charset="0"/>
              <a:ea typeface="Times New Roman" charset="0"/>
              <a:cs typeface="Times New Roman" charset="0"/>
            </a:endParaRPr>
          </a:p>
        </p:txBody>
      </p:sp>
      <p:pic>
        <p:nvPicPr>
          <p:cNvPr id="4" name="Picture 3"/>
          <p:cNvPicPr>
            <a:picLocks noChangeAspect="1"/>
          </p:cNvPicPr>
          <p:nvPr/>
        </p:nvPicPr>
        <p:blipFill>
          <a:blip r:embed="rId2"/>
          <a:stretch>
            <a:fillRect/>
          </a:stretch>
        </p:blipFill>
        <p:spPr>
          <a:xfrm>
            <a:off x="5472679" y="3805106"/>
            <a:ext cx="4392118" cy="2483786"/>
          </a:xfrm>
          <a:prstGeom prst="rect">
            <a:avLst/>
          </a:prstGeom>
        </p:spPr>
      </p:pic>
    </p:spTree>
    <p:extLst>
      <p:ext uri="{BB962C8B-B14F-4D97-AF65-F5344CB8AC3E}">
        <p14:creationId xmlns:p14="http://schemas.microsoft.com/office/powerpoint/2010/main" val="20265425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73817" y="624110"/>
            <a:ext cx="9830795" cy="1280890"/>
          </a:xfrm>
        </p:spPr>
        <p:txBody>
          <a:bodyPr>
            <a:normAutofit/>
          </a:bodyPr>
          <a:lstStyle/>
          <a:p>
            <a:r>
              <a:rPr lang="en-US" sz="1800" b="1" dirty="0" smtClean="0"/>
              <a:t>Q6</a:t>
            </a:r>
            <a:r>
              <a:rPr lang="en-US" sz="1800" b="1" dirty="0" smtClean="0">
                <a:latin typeface="Times New Roman" charset="0"/>
                <a:ea typeface="Times New Roman" charset="0"/>
                <a:cs typeface="Times New Roman" charset="0"/>
              </a:rPr>
              <a:t>: Which gender initiated more friendships requests on fb?</a:t>
            </a:r>
            <a:endParaRPr lang="en-US" sz="1800" b="1"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673817" y="1596325"/>
            <a:ext cx="9980908" cy="4314897"/>
          </a:xfrm>
        </p:spPr>
        <p:txBody>
          <a:bodyPr>
            <a:normAutofit/>
          </a:bodyPr>
          <a:lstStyle/>
          <a:p>
            <a:r>
              <a:rPr lang="en-US" sz="1400" b="1" dirty="0" smtClean="0">
                <a:latin typeface="Times New Roman" charset="0"/>
                <a:ea typeface="Times New Roman" charset="0"/>
                <a:cs typeface="Times New Roman" charset="0"/>
              </a:rPr>
              <a:t>Approach</a:t>
            </a:r>
            <a:r>
              <a:rPr lang="en-US" sz="1400" dirty="0" smtClean="0">
                <a:latin typeface="Times New Roman" charset="0"/>
                <a:ea typeface="Times New Roman" charset="0"/>
                <a:cs typeface="Times New Roman" charset="0"/>
              </a:rPr>
              <a:t>: We are using </a:t>
            </a:r>
            <a:r>
              <a:rPr lang="en-US" sz="1400" dirty="0" err="1" smtClean="0">
                <a:latin typeface="Times New Roman" charset="0"/>
                <a:ea typeface="Times New Roman" charset="0"/>
                <a:cs typeface="Times New Roman" charset="0"/>
              </a:rPr>
              <a:t>Seaborn</a:t>
            </a:r>
            <a:r>
              <a:rPr lang="en-US" sz="1400" dirty="0" smtClean="0">
                <a:latin typeface="Times New Roman" charset="0"/>
                <a:ea typeface="Times New Roman" charset="0"/>
                <a:cs typeface="Times New Roman" charset="0"/>
              </a:rPr>
              <a:t> visualization </a:t>
            </a:r>
            <a:r>
              <a:rPr lang="en-US" sz="1400" dirty="0" err="1" smtClean="0">
                <a:latin typeface="Times New Roman" charset="0"/>
                <a:ea typeface="Times New Roman" charset="0"/>
                <a:cs typeface="Times New Roman" charset="0"/>
              </a:rPr>
              <a:t>sns.factGrid</a:t>
            </a:r>
            <a:r>
              <a:rPr lang="en-US" sz="1400" dirty="0" smtClean="0">
                <a:latin typeface="Times New Roman" charset="0"/>
                <a:ea typeface="Times New Roman" charset="0"/>
                <a:cs typeface="Times New Roman" charset="0"/>
              </a:rPr>
              <a:t>() on gender and </a:t>
            </a:r>
            <a:r>
              <a:rPr lang="en-US" sz="1400" dirty="0" err="1" smtClean="0">
                <a:latin typeface="Times New Roman" charset="0"/>
                <a:ea typeface="Times New Roman" charset="0"/>
                <a:cs typeface="Times New Roman" charset="0"/>
              </a:rPr>
              <a:t>matplot</a:t>
            </a:r>
            <a:r>
              <a:rPr lang="en-US" sz="1400" dirty="0" smtClean="0">
                <a:latin typeface="Times New Roman" charset="0"/>
                <a:ea typeface="Times New Roman" charset="0"/>
                <a:cs typeface="Times New Roman" charset="0"/>
              </a:rPr>
              <a:t> density for </a:t>
            </a:r>
            <a:r>
              <a:rPr lang="en-US" sz="1400" dirty="0" err="1" smtClean="0">
                <a:latin typeface="Times New Roman" charset="0"/>
                <a:ea typeface="Times New Roman" charset="0"/>
                <a:cs typeface="Times New Roman" charset="0"/>
              </a:rPr>
              <a:t>friendship_initiated</a:t>
            </a:r>
            <a:r>
              <a:rPr lang="en-US" sz="1400" dirty="0" smtClean="0">
                <a:latin typeface="Times New Roman" charset="0"/>
                <a:ea typeface="Times New Roman" charset="0"/>
                <a:cs typeface="Times New Roman" charset="0"/>
              </a:rPr>
              <a:t> .</a:t>
            </a:r>
          </a:p>
          <a:p>
            <a:r>
              <a:rPr lang="en-US" sz="1400" b="1" dirty="0" smtClean="0">
                <a:latin typeface="Times New Roman" charset="0"/>
                <a:ea typeface="Times New Roman" charset="0"/>
                <a:cs typeface="Times New Roman" charset="0"/>
              </a:rPr>
              <a:t>Findings and visualization: </a:t>
            </a:r>
            <a:r>
              <a:rPr lang="en-US" sz="1400" dirty="0" smtClean="0">
                <a:latin typeface="Times New Roman" charset="0"/>
                <a:ea typeface="Times New Roman" charset="0"/>
                <a:cs typeface="Times New Roman" charset="0"/>
              </a:rPr>
              <a:t>We observed that male users sent more friendship requests on fb . </a:t>
            </a:r>
          </a:p>
          <a:p>
            <a:endParaRPr lang="en-US" sz="1400" dirty="0"/>
          </a:p>
          <a:p>
            <a:endParaRPr lang="en-US" sz="1400" dirty="0" smtClean="0"/>
          </a:p>
        </p:txBody>
      </p:sp>
      <p:pic>
        <p:nvPicPr>
          <p:cNvPr id="4" name="Picture 3"/>
          <p:cNvPicPr>
            <a:picLocks noChangeAspect="1"/>
          </p:cNvPicPr>
          <p:nvPr/>
        </p:nvPicPr>
        <p:blipFill>
          <a:blip r:embed="rId2"/>
          <a:stretch>
            <a:fillRect/>
          </a:stretch>
        </p:blipFill>
        <p:spPr>
          <a:xfrm>
            <a:off x="2781731" y="2877215"/>
            <a:ext cx="6070600" cy="3411907"/>
          </a:xfrm>
          <a:prstGeom prst="rect">
            <a:avLst/>
          </a:prstGeom>
        </p:spPr>
      </p:pic>
    </p:spTree>
    <p:extLst>
      <p:ext uri="{BB962C8B-B14F-4D97-AF65-F5344CB8AC3E}">
        <p14:creationId xmlns:p14="http://schemas.microsoft.com/office/powerpoint/2010/main" val="1632694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1309" y="624110"/>
            <a:ext cx="9753304" cy="770737"/>
          </a:xfrm>
        </p:spPr>
        <p:txBody>
          <a:bodyPr>
            <a:normAutofit/>
          </a:bodyPr>
          <a:lstStyle/>
          <a:p>
            <a:r>
              <a:rPr lang="en-US" sz="1800" b="1" dirty="0">
                <a:latin typeface="Times New Roman" charset="0"/>
                <a:ea typeface="Times New Roman" charset="0"/>
                <a:cs typeface="Times New Roman" charset="0"/>
              </a:rPr>
              <a:t>Q7: </a:t>
            </a:r>
            <a:r>
              <a:rPr lang="en-US" sz="1800" b="1" dirty="0" smtClean="0">
                <a:latin typeface="Times New Roman" charset="0"/>
                <a:ea typeface="Times New Roman" charset="0"/>
                <a:cs typeface="Times New Roman" charset="0"/>
              </a:rPr>
              <a:t>What is the % of </a:t>
            </a:r>
            <a:r>
              <a:rPr lang="en-US" sz="1800" b="1" dirty="0" err="1" smtClean="0">
                <a:latin typeface="Times New Roman" charset="0"/>
                <a:ea typeface="Times New Roman" charset="0"/>
                <a:cs typeface="Times New Roman" charset="0"/>
              </a:rPr>
              <a:t>facebook</a:t>
            </a:r>
            <a:r>
              <a:rPr lang="en-US" sz="1800" b="1" dirty="0" smtClean="0">
                <a:latin typeface="Times New Roman" charset="0"/>
                <a:ea typeface="Times New Roman" charset="0"/>
                <a:cs typeface="Times New Roman" charset="0"/>
              </a:rPr>
              <a:t> users using </a:t>
            </a:r>
            <a:r>
              <a:rPr lang="en-US" sz="1800" b="1" dirty="0" err="1" smtClean="0">
                <a:latin typeface="Times New Roman" charset="0"/>
                <a:ea typeface="Times New Roman" charset="0"/>
                <a:cs typeface="Times New Roman" charset="0"/>
              </a:rPr>
              <a:t>facebook</a:t>
            </a:r>
            <a:r>
              <a:rPr lang="en-US" sz="1800" b="1" dirty="0" smtClean="0">
                <a:latin typeface="Times New Roman" charset="0"/>
                <a:ea typeface="Times New Roman" charset="0"/>
                <a:cs typeface="Times New Roman" charset="0"/>
              </a:rPr>
              <a:t> on mobile device?</a:t>
            </a:r>
            <a:endParaRPr lang="en-US" sz="1800" b="1"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751309" y="1689315"/>
            <a:ext cx="9753303" cy="4221907"/>
          </a:xfrm>
        </p:spPr>
        <p:txBody>
          <a:bodyPr>
            <a:normAutofit/>
          </a:bodyPr>
          <a:lstStyle/>
          <a:p>
            <a:r>
              <a:rPr lang="en-US" sz="1400" b="1" dirty="0" smtClean="0">
                <a:latin typeface="Times New Roman" charset="0"/>
                <a:ea typeface="Times New Roman" charset="0"/>
                <a:cs typeface="Times New Roman" charset="0"/>
              </a:rPr>
              <a:t>Approach</a:t>
            </a:r>
            <a:r>
              <a:rPr lang="en-US" sz="1400" dirty="0" smtClean="0">
                <a:latin typeface="Times New Roman" charset="0"/>
                <a:ea typeface="Times New Roman" charset="0"/>
                <a:cs typeface="Times New Roman" charset="0"/>
              </a:rPr>
              <a:t> : Let us use </a:t>
            </a:r>
            <a:r>
              <a:rPr lang="en-US" sz="1400" dirty="0" err="1" smtClean="0">
                <a:latin typeface="Times New Roman" charset="0"/>
                <a:ea typeface="Times New Roman" charset="0"/>
                <a:cs typeface="Times New Roman" charset="0"/>
              </a:rPr>
              <a:t>value_count</a:t>
            </a:r>
            <a:r>
              <a:rPr lang="en-US" sz="1400" dirty="0" smtClean="0">
                <a:latin typeface="Times New Roman" charset="0"/>
                <a:ea typeface="Times New Roman" charset="0"/>
                <a:cs typeface="Times New Roman" charset="0"/>
              </a:rPr>
              <a:t>() to find mobile check-ins.</a:t>
            </a:r>
          </a:p>
          <a:p>
            <a:r>
              <a:rPr lang="en-US" sz="1400" b="1" dirty="0" smtClean="0">
                <a:latin typeface="Times New Roman" charset="0"/>
                <a:ea typeface="Times New Roman" charset="0"/>
                <a:cs typeface="Times New Roman" charset="0"/>
              </a:rPr>
              <a:t>Finding and visualization: </a:t>
            </a:r>
            <a:r>
              <a:rPr lang="en-US" sz="1400" dirty="0" smtClean="0">
                <a:latin typeface="Times New Roman" charset="0"/>
                <a:ea typeface="Times New Roman" charset="0"/>
                <a:cs typeface="Times New Roman" charset="0"/>
              </a:rPr>
              <a:t> We observer that 65% of people have used mobile devices for </a:t>
            </a:r>
            <a:r>
              <a:rPr lang="en-US" sz="1400" dirty="0" err="1" smtClean="0">
                <a:latin typeface="Times New Roman" charset="0"/>
                <a:ea typeface="Times New Roman" charset="0"/>
                <a:cs typeface="Times New Roman" charset="0"/>
              </a:rPr>
              <a:t>checkin</a:t>
            </a:r>
            <a:r>
              <a:rPr lang="en-US" sz="1400" dirty="0" smtClean="0">
                <a:latin typeface="Times New Roman" charset="0"/>
                <a:ea typeface="Times New Roman" charset="0"/>
                <a:cs typeface="Times New Roman" charset="0"/>
              </a:rPr>
              <a:t> .Since mobiles are more handy compared to desktop in the case of  access to application. We have  to make mobile app more user friendly to make user continues to use mobile to </a:t>
            </a:r>
            <a:r>
              <a:rPr lang="en-US" sz="1400" dirty="0" err="1" smtClean="0">
                <a:latin typeface="Times New Roman" charset="0"/>
                <a:ea typeface="Times New Roman" charset="0"/>
                <a:cs typeface="Times New Roman" charset="0"/>
              </a:rPr>
              <a:t>checkins</a:t>
            </a:r>
            <a:r>
              <a:rPr lang="en-US" sz="1400" dirty="0" smtClean="0">
                <a:latin typeface="Times New Roman" charset="0"/>
                <a:ea typeface="Times New Roman" charset="0"/>
                <a:cs typeface="Times New Roman" charset="0"/>
              </a:rPr>
              <a:t>/use.</a:t>
            </a:r>
          </a:p>
          <a:p>
            <a:endParaRPr lang="en-US" sz="1400" b="1" dirty="0"/>
          </a:p>
          <a:p>
            <a:endParaRPr lang="en-US" sz="1400" b="1" dirty="0"/>
          </a:p>
        </p:txBody>
      </p:sp>
    </p:spTree>
    <p:extLst>
      <p:ext uri="{BB962C8B-B14F-4D97-AF65-F5344CB8AC3E}">
        <p14:creationId xmlns:p14="http://schemas.microsoft.com/office/powerpoint/2010/main" val="34476122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92747" y="3570510"/>
            <a:ext cx="8911687" cy="1280890"/>
          </a:xfrm>
        </p:spPr>
        <p:txBody>
          <a:bodyPr/>
          <a:lstStyle/>
          <a:p>
            <a:r>
              <a:rPr lang="en-US" dirty="0" smtClean="0">
                <a:latin typeface="Times New Roman" charset="0"/>
                <a:ea typeface="Times New Roman" charset="0"/>
                <a:cs typeface="Times New Roman" charset="0"/>
              </a:rPr>
              <a:t>Thank you </a:t>
            </a:r>
            <a:endParaRPr lang="en-US" dirty="0">
              <a:latin typeface="Times New Roman" charset="0"/>
              <a:ea typeface="Times New Roman" charset="0"/>
              <a:cs typeface="Times New Roman" charset="0"/>
            </a:endParaRPr>
          </a:p>
        </p:txBody>
      </p:sp>
    </p:spTree>
    <p:extLst>
      <p:ext uri="{BB962C8B-B14F-4D97-AF65-F5344CB8AC3E}">
        <p14:creationId xmlns:p14="http://schemas.microsoft.com/office/powerpoint/2010/main" val="8942009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16285" y="624110"/>
            <a:ext cx="9988328" cy="1280890"/>
          </a:xfrm>
        </p:spPr>
        <p:txBody>
          <a:bodyPr>
            <a:normAutofit/>
          </a:bodyPr>
          <a:lstStyle/>
          <a:p>
            <a:r>
              <a:rPr lang="en-US" sz="3200" dirty="0" smtClean="0">
                <a:latin typeface="Times New Roman" charset="0"/>
                <a:ea typeface="Times New Roman" charset="0"/>
                <a:cs typeface="Times New Roman" charset="0"/>
              </a:rPr>
              <a:t>Domain and topic of project</a:t>
            </a:r>
            <a:endParaRPr lang="en-US" sz="3200"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516284" y="1423686"/>
            <a:ext cx="9988328" cy="4487536"/>
          </a:xfrm>
        </p:spPr>
        <p:txBody>
          <a:bodyPr/>
          <a:lstStyle/>
          <a:p>
            <a:r>
              <a:rPr lang="en-US" sz="1400" dirty="0" smtClean="0">
                <a:latin typeface="Times New Roman" charset="0"/>
                <a:ea typeface="Times New Roman" charset="0"/>
                <a:cs typeface="Times New Roman" charset="0"/>
              </a:rPr>
              <a:t>The topic is Project 5- </a:t>
            </a:r>
            <a:r>
              <a:rPr lang="en-US" sz="1400" b="1" dirty="0" smtClean="0">
                <a:latin typeface="Times New Roman" charset="0"/>
                <a:ea typeface="Times New Roman" charset="0"/>
                <a:cs typeface="Times New Roman" charset="0"/>
              </a:rPr>
              <a:t>Facebook Data .</a:t>
            </a:r>
          </a:p>
          <a:p>
            <a:r>
              <a:rPr lang="en-US" sz="1400" dirty="0" smtClean="0">
                <a:latin typeface="Times New Roman" charset="0"/>
                <a:ea typeface="Times New Roman" charset="0"/>
                <a:cs typeface="Times New Roman" charset="0"/>
              </a:rPr>
              <a:t>The Domain of Facebook dataset is </a:t>
            </a:r>
            <a:r>
              <a:rPr lang="en-US" sz="1400" b="1" dirty="0" smtClean="0">
                <a:latin typeface="Times New Roman" charset="0"/>
                <a:ea typeface="Times New Roman" charset="0"/>
                <a:cs typeface="Times New Roman" charset="0"/>
              </a:rPr>
              <a:t>Social Networking. </a:t>
            </a:r>
            <a:r>
              <a:rPr lang="en-US" sz="1400" dirty="0" smtClean="0">
                <a:latin typeface="Times New Roman" charset="0"/>
                <a:ea typeface="Times New Roman" charset="0"/>
                <a:cs typeface="Times New Roman" charset="0"/>
              </a:rPr>
              <a:t>The data from project correspond to typical dataset at Facebook.</a:t>
            </a:r>
          </a:p>
          <a:p>
            <a:r>
              <a:rPr lang="en-US" sz="1400" dirty="0">
                <a:latin typeface="Times New Roman" charset="0"/>
                <a:ea typeface="Times New Roman" charset="0"/>
                <a:cs typeface="Times New Roman" charset="0"/>
              </a:rPr>
              <a:t>Facebook is a networking site, which connects people all over the world, making the Earth a global village. </a:t>
            </a:r>
            <a:endParaRPr lang="en-US" sz="1400" dirty="0" smtClean="0">
              <a:latin typeface="Times New Roman" charset="0"/>
              <a:ea typeface="Times New Roman" charset="0"/>
              <a:cs typeface="Times New Roman" charset="0"/>
            </a:endParaRPr>
          </a:p>
          <a:p>
            <a:r>
              <a:rPr lang="en-US" sz="1400" dirty="0" smtClean="0">
                <a:latin typeface="Times New Roman" charset="0"/>
                <a:ea typeface="Times New Roman" charset="0"/>
                <a:cs typeface="Times New Roman" charset="0"/>
              </a:rPr>
              <a:t>This </a:t>
            </a:r>
            <a:r>
              <a:rPr lang="en-US" sz="1400" dirty="0">
                <a:latin typeface="Times New Roman" charset="0"/>
                <a:ea typeface="Times New Roman" charset="0"/>
                <a:cs typeface="Times New Roman" charset="0"/>
              </a:rPr>
              <a:t>social networking giant was launched by Mark Zuckerberg and his friends. </a:t>
            </a:r>
            <a:endParaRPr lang="en-US" sz="1400" dirty="0" smtClean="0">
              <a:latin typeface="Times New Roman" charset="0"/>
              <a:ea typeface="Times New Roman" charset="0"/>
              <a:cs typeface="Times New Roman" charset="0"/>
            </a:endParaRPr>
          </a:p>
          <a:p>
            <a:r>
              <a:rPr lang="en-US" sz="1400" dirty="0" smtClean="0">
                <a:latin typeface="Times New Roman" charset="0"/>
                <a:ea typeface="Times New Roman" charset="0"/>
                <a:cs typeface="Times New Roman" charset="0"/>
              </a:rPr>
              <a:t>The </a:t>
            </a:r>
            <a:r>
              <a:rPr lang="en-US" sz="1400" dirty="0">
                <a:latin typeface="Times New Roman" charset="0"/>
                <a:ea typeface="Times New Roman" charset="0"/>
                <a:cs typeface="Times New Roman" charset="0"/>
              </a:rPr>
              <a:t>website mainly aims at connecting people or helps them </a:t>
            </a:r>
            <a:r>
              <a:rPr lang="en-US" sz="1400" dirty="0" smtClean="0">
                <a:latin typeface="Times New Roman" charset="0"/>
                <a:ea typeface="Times New Roman" charset="0"/>
                <a:cs typeface="Times New Roman" charset="0"/>
              </a:rPr>
              <a:t>socialize </a:t>
            </a:r>
            <a:r>
              <a:rPr lang="en-US" sz="1400" dirty="0">
                <a:latin typeface="Times New Roman" charset="0"/>
                <a:ea typeface="Times New Roman" charset="0"/>
                <a:cs typeface="Times New Roman" charset="0"/>
              </a:rPr>
              <a:t>and makes its revenue out of advertising</a:t>
            </a:r>
            <a:r>
              <a:rPr lang="en-US" sz="1400" dirty="0" smtClean="0">
                <a:latin typeface="Times New Roman" charset="0"/>
                <a:ea typeface="Times New Roman" charset="0"/>
                <a:cs typeface="Times New Roman" charset="0"/>
              </a:rPr>
              <a:t>.</a:t>
            </a:r>
          </a:p>
          <a:p>
            <a:endParaRPr lang="en-US" dirty="0">
              <a:latin typeface="Times New Roman" charset="0"/>
              <a:ea typeface="Times New Roman" charset="0"/>
              <a:cs typeface="Times New Roman" charset="0"/>
            </a:endParaRPr>
          </a:p>
        </p:txBody>
      </p:sp>
      <p:pic>
        <p:nvPicPr>
          <p:cNvPr id="4" name="Picture 3"/>
          <p:cNvPicPr>
            <a:picLocks noChangeAspect="1"/>
          </p:cNvPicPr>
          <p:nvPr/>
        </p:nvPicPr>
        <p:blipFill>
          <a:blip r:embed="rId2"/>
          <a:stretch>
            <a:fillRect/>
          </a:stretch>
        </p:blipFill>
        <p:spPr>
          <a:xfrm>
            <a:off x="1516284" y="4227226"/>
            <a:ext cx="9913716" cy="2483572"/>
          </a:xfrm>
          <a:prstGeom prst="rect">
            <a:avLst/>
          </a:prstGeom>
        </p:spPr>
      </p:pic>
    </p:spTree>
    <p:extLst>
      <p:ext uri="{BB962C8B-B14F-4D97-AF65-F5344CB8AC3E}">
        <p14:creationId xmlns:p14="http://schemas.microsoft.com/office/powerpoint/2010/main" val="1560659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4957" y="624110"/>
            <a:ext cx="9849656" cy="1280890"/>
          </a:xfrm>
        </p:spPr>
        <p:txBody>
          <a:bodyPr>
            <a:normAutofit/>
          </a:bodyPr>
          <a:lstStyle/>
          <a:p>
            <a:r>
              <a:rPr lang="en-US" sz="3200" dirty="0" smtClean="0">
                <a:latin typeface="Times New Roman" charset="0"/>
                <a:ea typeface="Times New Roman" charset="0"/>
                <a:cs typeface="Times New Roman" charset="0"/>
              </a:rPr>
              <a:t>Project Introduction</a:t>
            </a:r>
            <a:endParaRPr lang="en-US" sz="3200"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516284" y="1307939"/>
            <a:ext cx="9988328" cy="5393803"/>
          </a:xfrm>
        </p:spPr>
        <p:txBody>
          <a:bodyPr/>
          <a:lstStyle/>
          <a:p>
            <a:r>
              <a:rPr lang="en-US" sz="1400" dirty="0" smtClean="0">
                <a:latin typeface="Times New Roman" charset="0"/>
                <a:ea typeface="Times New Roman" charset="0"/>
                <a:cs typeface="Times New Roman" charset="0"/>
              </a:rPr>
              <a:t>Project 5 Facebook data corresponds to a typical dataset social networking site Facebook.</a:t>
            </a:r>
          </a:p>
          <a:p>
            <a:r>
              <a:rPr lang="en-US" sz="1400" dirty="0" smtClean="0">
                <a:latin typeface="Times New Roman" charset="0"/>
                <a:ea typeface="Times New Roman" charset="0"/>
                <a:cs typeface="Times New Roman" charset="0"/>
              </a:rPr>
              <a:t>We want to understand any underlying patterns in the data and do some basic EDA(exploratory data analysis).</a:t>
            </a:r>
          </a:p>
          <a:p>
            <a:r>
              <a:rPr lang="en-US" sz="1400" dirty="0">
                <a:latin typeface="Times New Roman" charset="0"/>
                <a:ea typeface="Times New Roman" charset="0"/>
                <a:cs typeface="Times New Roman" charset="0"/>
              </a:rPr>
              <a:t>The goal of this analysis to understand user behavior and their </a:t>
            </a:r>
            <a:r>
              <a:rPr lang="en-US" sz="1400" dirty="0" smtClean="0">
                <a:latin typeface="Times New Roman" charset="0"/>
                <a:ea typeface="Times New Roman" charset="0"/>
                <a:cs typeface="Times New Roman" charset="0"/>
              </a:rPr>
              <a:t>demographics.</a:t>
            </a:r>
          </a:p>
          <a:p>
            <a:r>
              <a:rPr lang="en-US" sz="1400" dirty="0" smtClean="0">
                <a:latin typeface="Times New Roman" charset="0"/>
                <a:ea typeface="Times New Roman" charset="0"/>
                <a:cs typeface="Times New Roman" charset="0"/>
              </a:rPr>
              <a:t>Data set is of </a:t>
            </a:r>
            <a:r>
              <a:rPr lang="en-US" sz="1400" dirty="0" err="1" smtClean="0">
                <a:latin typeface="Times New Roman" charset="0"/>
                <a:ea typeface="Times New Roman" charset="0"/>
                <a:cs typeface="Times New Roman" charset="0"/>
              </a:rPr>
              <a:t>tsv</a:t>
            </a:r>
            <a:r>
              <a:rPr lang="en-US" sz="1400" dirty="0" smtClean="0">
                <a:latin typeface="Times New Roman" charset="0"/>
                <a:ea typeface="Times New Roman" charset="0"/>
                <a:cs typeface="Times New Roman" charset="0"/>
              </a:rPr>
              <a:t> format and tab separated between the values.</a:t>
            </a:r>
          </a:p>
          <a:p>
            <a:endParaRPr lang="en-US" dirty="0">
              <a:latin typeface="Times New Roman" charset="0"/>
              <a:ea typeface="Times New Roman" charset="0"/>
              <a:cs typeface="Times New Roman" charset="0"/>
            </a:endParaRPr>
          </a:p>
          <a:p>
            <a:endParaRPr lang="en-US" dirty="0">
              <a:latin typeface="Times New Roman" charset="0"/>
              <a:ea typeface="Times New Roman" charset="0"/>
              <a:cs typeface="Times New Roman" charset="0"/>
            </a:endParaRPr>
          </a:p>
        </p:txBody>
      </p:sp>
      <p:pic>
        <p:nvPicPr>
          <p:cNvPr id="4" name="Picture 3"/>
          <p:cNvPicPr>
            <a:picLocks noChangeAspect="1"/>
          </p:cNvPicPr>
          <p:nvPr/>
        </p:nvPicPr>
        <p:blipFill>
          <a:blip r:embed="rId2"/>
          <a:stretch>
            <a:fillRect/>
          </a:stretch>
        </p:blipFill>
        <p:spPr>
          <a:xfrm>
            <a:off x="1654956" y="2974694"/>
            <a:ext cx="8102600" cy="2502337"/>
          </a:xfrm>
          <a:prstGeom prst="rect">
            <a:avLst/>
          </a:prstGeom>
        </p:spPr>
      </p:pic>
    </p:spTree>
    <p:extLst>
      <p:ext uri="{BB962C8B-B14F-4D97-AF65-F5344CB8AC3E}">
        <p14:creationId xmlns:p14="http://schemas.microsoft.com/office/powerpoint/2010/main" val="193245555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3605" y="625642"/>
            <a:ext cx="9861007" cy="1279358"/>
          </a:xfrm>
        </p:spPr>
        <p:txBody>
          <a:bodyPr>
            <a:normAutofit/>
          </a:bodyPr>
          <a:lstStyle/>
          <a:p>
            <a:r>
              <a:rPr lang="en-US" sz="3200" dirty="0" smtClean="0">
                <a:latin typeface="Times New Roman" charset="0"/>
                <a:ea typeface="Times New Roman" charset="0"/>
                <a:cs typeface="Times New Roman" charset="0"/>
              </a:rPr>
              <a:t>Dataset Description</a:t>
            </a:r>
            <a:endParaRPr lang="en-US" sz="3200"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493134" y="1273215"/>
            <a:ext cx="10521387" cy="4638007"/>
          </a:xfrm>
        </p:spPr>
        <p:txBody>
          <a:bodyPr/>
          <a:lstStyle/>
          <a:p>
            <a:r>
              <a:rPr lang="en-US" sz="1400" dirty="0" smtClean="0">
                <a:latin typeface="Times New Roman" charset="0"/>
                <a:ea typeface="Times New Roman" charset="0"/>
                <a:cs typeface="Times New Roman" charset="0"/>
              </a:rPr>
              <a:t>Set the </a:t>
            </a:r>
            <a:r>
              <a:rPr lang="en-US" sz="1400" dirty="0" err="1" smtClean="0">
                <a:latin typeface="Times New Roman" charset="0"/>
                <a:ea typeface="Times New Roman" charset="0"/>
                <a:cs typeface="Times New Roman" charset="0"/>
              </a:rPr>
              <a:t>localpath</a:t>
            </a:r>
            <a:r>
              <a:rPr lang="en-US" sz="1400" dirty="0" smtClean="0">
                <a:latin typeface="Times New Roman" charset="0"/>
                <a:ea typeface="Times New Roman" charset="0"/>
                <a:cs typeface="Times New Roman" charset="0"/>
              </a:rPr>
              <a:t> and  import pandas &amp; </a:t>
            </a:r>
            <a:r>
              <a:rPr lang="en-US" sz="1400" dirty="0" err="1" smtClean="0">
                <a:latin typeface="Times New Roman" charset="0"/>
                <a:ea typeface="Times New Roman" charset="0"/>
                <a:cs typeface="Times New Roman" charset="0"/>
              </a:rPr>
              <a:t>numpy</a:t>
            </a:r>
            <a:r>
              <a:rPr lang="en-US" sz="1400" dirty="0" smtClean="0">
                <a:latin typeface="Times New Roman" charset="0"/>
                <a:ea typeface="Times New Roman" charset="0"/>
                <a:cs typeface="Times New Roman" charset="0"/>
              </a:rPr>
              <a:t> libraries.</a:t>
            </a:r>
          </a:p>
          <a:p>
            <a:r>
              <a:rPr lang="en-US" sz="1400" dirty="0" smtClean="0">
                <a:latin typeface="Times New Roman" charset="0"/>
                <a:ea typeface="Times New Roman" charset="0"/>
                <a:cs typeface="Times New Roman" charset="0"/>
              </a:rPr>
              <a:t>Load the </a:t>
            </a:r>
            <a:r>
              <a:rPr lang="en-US" sz="1400" dirty="0" err="1" smtClean="0">
                <a:latin typeface="Times New Roman" charset="0"/>
                <a:ea typeface="Times New Roman" charset="0"/>
                <a:cs typeface="Times New Roman" charset="0"/>
              </a:rPr>
              <a:t>facebook</a:t>
            </a:r>
            <a:r>
              <a:rPr lang="en-US" sz="1400" dirty="0" smtClean="0">
                <a:latin typeface="Times New Roman" charset="0"/>
                <a:ea typeface="Times New Roman" charset="0"/>
                <a:cs typeface="Times New Roman" charset="0"/>
              </a:rPr>
              <a:t> dataset using </a:t>
            </a:r>
            <a:r>
              <a:rPr lang="en-US" sz="1400" b="1" dirty="0" err="1" smtClean="0">
                <a:latin typeface="Times New Roman" charset="0"/>
                <a:ea typeface="Times New Roman" charset="0"/>
                <a:cs typeface="Times New Roman" charset="0"/>
              </a:rPr>
              <a:t>read_csv</a:t>
            </a:r>
            <a:r>
              <a:rPr lang="en-US" sz="1400" dirty="0" smtClean="0">
                <a:latin typeface="Times New Roman" charset="0"/>
                <a:ea typeface="Times New Roman" charset="0"/>
                <a:cs typeface="Times New Roman" charset="0"/>
              </a:rPr>
              <a:t>. Since data is tab </a:t>
            </a:r>
            <a:r>
              <a:rPr lang="en-US" sz="1400" dirty="0" err="1" smtClean="0">
                <a:latin typeface="Times New Roman" charset="0"/>
                <a:ea typeface="Times New Roman" charset="0"/>
                <a:cs typeface="Times New Roman" charset="0"/>
              </a:rPr>
              <a:t>seperated</a:t>
            </a:r>
            <a:r>
              <a:rPr lang="en-US" sz="1400" dirty="0" smtClean="0">
                <a:latin typeface="Times New Roman" charset="0"/>
                <a:ea typeface="Times New Roman" charset="0"/>
                <a:cs typeface="Times New Roman" charset="0"/>
              </a:rPr>
              <a:t> we will use </a:t>
            </a:r>
            <a:r>
              <a:rPr lang="en-US" sz="1400" b="1" dirty="0" err="1" smtClean="0">
                <a:latin typeface="Times New Roman" charset="0"/>
                <a:ea typeface="Times New Roman" charset="0"/>
                <a:cs typeface="Times New Roman" charset="0"/>
              </a:rPr>
              <a:t>sep</a:t>
            </a:r>
            <a:r>
              <a:rPr lang="en-US" sz="1400" b="1" dirty="0" smtClean="0">
                <a:latin typeface="Times New Roman" charset="0"/>
                <a:ea typeface="Times New Roman" charset="0"/>
                <a:cs typeface="Times New Roman" charset="0"/>
              </a:rPr>
              <a:t>=‘\t’ </a:t>
            </a:r>
            <a:r>
              <a:rPr lang="en-US" sz="1400" dirty="0" smtClean="0">
                <a:latin typeface="Times New Roman" charset="0"/>
                <a:ea typeface="Times New Roman" charset="0"/>
                <a:cs typeface="Times New Roman" charset="0"/>
              </a:rPr>
              <a:t>in the command.</a:t>
            </a:r>
          </a:p>
          <a:p>
            <a:r>
              <a:rPr lang="en-US" sz="1400" b="1" dirty="0">
                <a:latin typeface="Times New Roman" charset="0"/>
                <a:ea typeface="Times New Roman" charset="0"/>
                <a:cs typeface="Times New Roman" charset="0"/>
              </a:rPr>
              <a:t>h</a:t>
            </a:r>
            <a:r>
              <a:rPr lang="en-US" sz="1400" b="1" dirty="0" smtClean="0">
                <a:latin typeface="Times New Roman" charset="0"/>
                <a:ea typeface="Times New Roman" charset="0"/>
                <a:cs typeface="Times New Roman" charset="0"/>
              </a:rPr>
              <a:t>ead() </a:t>
            </a:r>
            <a:r>
              <a:rPr lang="en-US" sz="1400" dirty="0" smtClean="0">
                <a:latin typeface="Times New Roman" charset="0"/>
                <a:ea typeface="Times New Roman" charset="0"/>
                <a:cs typeface="Times New Roman" charset="0"/>
              </a:rPr>
              <a:t>will give first 5 rows, </a:t>
            </a:r>
            <a:r>
              <a:rPr lang="en-US" sz="1400" b="1" dirty="0" smtClean="0">
                <a:latin typeface="Times New Roman" charset="0"/>
                <a:ea typeface="Times New Roman" charset="0"/>
                <a:cs typeface="Times New Roman" charset="0"/>
              </a:rPr>
              <a:t>shape() </a:t>
            </a:r>
            <a:r>
              <a:rPr lang="en-US" sz="1400" dirty="0" smtClean="0">
                <a:latin typeface="Times New Roman" charset="0"/>
                <a:ea typeface="Times New Roman" charset="0"/>
                <a:cs typeface="Times New Roman" charset="0"/>
              </a:rPr>
              <a:t>will explain the structure of the data set and </a:t>
            </a:r>
            <a:r>
              <a:rPr lang="en-US" sz="1400" b="1" dirty="0" smtClean="0">
                <a:latin typeface="Times New Roman" charset="0"/>
                <a:ea typeface="Times New Roman" charset="0"/>
                <a:cs typeface="Times New Roman" charset="0"/>
              </a:rPr>
              <a:t>describe() </a:t>
            </a:r>
            <a:r>
              <a:rPr lang="en-US" sz="1400" dirty="0" smtClean="0">
                <a:latin typeface="Times New Roman" charset="0"/>
                <a:ea typeface="Times New Roman" charset="0"/>
                <a:cs typeface="Times New Roman" charset="0"/>
              </a:rPr>
              <a:t>gives the spread of the dataset(</a:t>
            </a:r>
            <a:r>
              <a:rPr lang="en-US" sz="1400" dirty="0" err="1" smtClean="0">
                <a:latin typeface="Times New Roman" charset="0"/>
                <a:ea typeface="Times New Roman" charset="0"/>
                <a:cs typeface="Times New Roman" charset="0"/>
              </a:rPr>
              <a:t>mean,median,mode</a:t>
            </a:r>
            <a:r>
              <a:rPr lang="en-US" sz="1400" dirty="0" smtClean="0">
                <a:latin typeface="Times New Roman" charset="0"/>
                <a:ea typeface="Times New Roman" charset="0"/>
                <a:cs typeface="Times New Roman" charset="0"/>
              </a:rPr>
              <a:t>).</a:t>
            </a:r>
          </a:p>
          <a:p>
            <a:r>
              <a:rPr lang="en-US" sz="1400" dirty="0" smtClean="0">
                <a:latin typeface="Times New Roman" charset="0"/>
                <a:ea typeface="Times New Roman" charset="0"/>
                <a:cs typeface="Times New Roman" charset="0"/>
              </a:rPr>
              <a:t>From the describe we got below findings ,         </a:t>
            </a:r>
          </a:p>
          <a:p>
            <a:pPr marL="0" indent="0" algn="just">
              <a:spcBef>
                <a:spcPts val="600"/>
              </a:spcBef>
              <a:buNone/>
            </a:pPr>
            <a:r>
              <a:rPr lang="en-US" sz="1400" dirty="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                      Mean </a:t>
            </a:r>
            <a:r>
              <a:rPr lang="en-US" sz="1400" dirty="0">
                <a:latin typeface="Times New Roman" charset="0"/>
                <a:ea typeface="Times New Roman" charset="0"/>
                <a:cs typeface="Times New Roman" charset="0"/>
              </a:rPr>
              <a:t>age of </a:t>
            </a:r>
            <a:r>
              <a:rPr lang="en-US" sz="1400" dirty="0" err="1">
                <a:latin typeface="Times New Roman" charset="0"/>
                <a:ea typeface="Times New Roman" charset="0"/>
                <a:cs typeface="Times New Roman" charset="0"/>
              </a:rPr>
              <a:t>facebook</a:t>
            </a:r>
            <a:r>
              <a:rPr lang="en-US" sz="1400" dirty="0">
                <a:latin typeface="Times New Roman" charset="0"/>
                <a:ea typeface="Times New Roman" charset="0"/>
                <a:cs typeface="Times New Roman" charset="0"/>
              </a:rPr>
              <a:t> user is 37. </a:t>
            </a:r>
            <a:r>
              <a:rPr lang="en-US" sz="1400" dirty="0" smtClean="0">
                <a:latin typeface="Times New Roman" charset="0"/>
                <a:ea typeface="Times New Roman" charset="0"/>
                <a:cs typeface="Times New Roman" charset="0"/>
              </a:rPr>
              <a:t>Minimum </a:t>
            </a:r>
            <a:r>
              <a:rPr lang="en-US" sz="1400" dirty="0">
                <a:latin typeface="Times New Roman" charset="0"/>
                <a:ea typeface="Times New Roman" charset="0"/>
                <a:cs typeface="Times New Roman" charset="0"/>
              </a:rPr>
              <a:t>age of </a:t>
            </a:r>
            <a:r>
              <a:rPr lang="en-US" sz="1400" dirty="0" err="1">
                <a:latin typeface="Times New Roman" charset="0"/>
                <a:ea typeface="Times New Roman" charset="0"/>
                <a:cs typeface="Times New Roman" charset="0"/>
              </a:rPr>
              <a:t>facebook</a:t>
            </a:r>
            <a:r>
              <a:rPr lang="en-US" sz="1400" dirty="0">
                <a:latin typeface="Times New Roman" charset="0"/>
                <a:ea typeface="Times New Roman" charset="0"/>
                <a:cs typeface="Times New Roman" charset="0"/>
              </a:rPr>
              <a:t> user is </a:t>
            </a:r>
            <a:r>
              <a:rPr lang="en-US" sz="1400" dirty="0" smtClean="0">
                <a:latin typeface="Times New Roman" charset="0"/>
                <a:ea typeface="Times New Roman" charset="0"/>
                <a:cs typeface="Times New Roman" charset="0"/>
              </a:rPr>
              <a:t>13.</a:t>
            </a:r>
          </a:p>
          <a:p>
            <a:pPr marL="0" indent="0" algn="just">
              <a:spcBef>
                <a:spcPts val="600"/>
              </a:spcBef>
              <a:buNone/>
            </a:pPr>
            <a:r>
              <a:rPr lang="en-US" sz="1400" dirty="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                      Mean </a:t>
            </a:r>
            <a:r>
              <a:rPr lang="en-US" sz="1400" dirty="0">
                <a:latin typeface="Times New Roman" charset="0"/>
                <a:ea typeface="Times New Roman" charset="0"/>
                <a:cs typeface="Times New Roman" charset="0"/>
              </a:rPr>
              <a:t>tenure is 537 which is near to 1.5 year</a:t>
            </a:r>
            <a:r>
              <a:rPr lang="en-US" sz="1400" dirty="0" smtClean="0">
                <a:latin typeface="Times New Roman" charset="0"/>
                <a:ea typeface="Times New Roman" charset="0"/>
                <a:cs typeface="Times New Roman" charset="0"/>
              </a:rPr>
              <a:t>.</a:t>
            </a:r>
          </a:p>
          <a:p>
            <a:pPr marL="0" indent="0" algn="just">
              <a:spcBef>
                <a:spcPts val="600"/>
              </a:spcBef>
              <a:buNone/>
            </a:pPr>
            <a:r>
              <a:rPr lang="en-US" sz="1400" dirty="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                      Friendship </a:t>
            </a:r>
            <a:r>
              <a:rPr lang="en-US" sz="1400" dirty="0">
                <a:latin typeface="Times New Roman" charset="0"/>
                <a:ea typeface="Times New Roman" charset="0"/>
                <a:cs typeface="Times New Roman" charset="0"/>
              </a:rPr>
              <a:t>initiated is half of friend count.                                                                                                                                                                           </a:t>
            </a:r>
            <a:r>
              <a:rPr lang="en-US" b="1" dirty="0" smtClean="0">
                <a:latin typeface="Times New Roman" charset="0"/>
                <a:ea typeface="Times New Roman" charset="0"/>
                <a:cs typeface="Times New Roman" charset="0"/>
              </a:rPr>
              <a:t>               </a:t>
            </a:r>
            <a:endParaRPr lang="en-US" b="1" dirty="0">
              <a:latin typeface="Times New Roman" charset="0"/>
              <a:ea typeface="Times New Roman" charset="0"/>
              <a:cs typeface="Times New Roman" charset="0"/>
            </a:endParaRPr>
          </a:p>
        </p:txBody>
      </p:sp>
      <p:pic>
        <p:nvPicPr>
          <p:cNvPr id="5" name="Picture 4"/>
          <p:cNvPicPr>
            <a:picLocks noChangeAspect="1"/>
          </p:cNvPicPr>
          <p:nvPr/>
        </p:nvPicPr>
        <p:blipFill>
          <a:blip r:embed="rId2"/>
          <a:stretch>
            <a:fillRect/>
          </a:stretch>
        </p:blipFill>
        <p:spPr>
          <a:xfrm>
            <a:off x="1851949" y="3993266"/>
            <a:ext cx="9410218" cy="2864734"/>
          </a:xfrm>
          <a:prstGeom prst="rect">
            <a:avLst/>
          </a:prstGeom>
        </p:spPr>
      </p:pic>
    </p:spTree>
    <p:extLst>
      <p:ext uri="{BB962C8B-B14F-4D97-AF65-F5344CB8AC3E}">
        <p14:creationId xmlns:p14="http://schemas.microsoft.com/office/powerpoint/2010/main" val="72675932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13053" y="624110"/>
            <a:ext cx="9791559" cy="1280890"/>
          </a:xfrm>
        </p:spPr>
        <p:txBody>
          <a:bodyPr>
            <a:normAutofit/>
          </a:bodyPr>
          <a:lstStyle/>
          <a:p>
            <a:r>
              <a:rPr lang="en-US" sz="3200" dirty="0" smtClean="0">
                <a:latin typeface="Times New Roman" charset="0"/>
                <a:ea typeface="Times New Roman" charset="0"/>
                <a:cs typeface="Times New Roman" charset="0"/>
              </a:rPr>
              <a:t>Business Questions :</a:t>
            </a:r>
            <a:br>
              <a:rPr lang="en-US" sz="3200" dirty="0" smtClean="0">
                <a:latin typeface="Times New Roman" charset="0"/>
                <a:ea typeface="Times New Roman" charset="0"/>
                <a:cs typeface="Times New Roman" charset="0"/>
              </a:rPr>
            </a:br>
            <a:r>
              <a:rPr lang="en-US" sz="2000" dirty="0">
                <a:latin typeface="Times New Roman" charset="0"/>
                <a:ea typeface="Times New Roman" charset="0"/>
                <a:cs typeface="Times New Roman" charset="0"/>
              </a:rPr>
              <a:t/>
            </a:r>
            <a:br>
              <a:rPr lang="en-US" sz="2000" dirty="0">
                <a:latin typeface="Times New Roman" charset="0"/>
                <a:ea typeface="Times New Roman" charset="0"/>
                <a:cs typeface="Times New Roman" charset="0"/>
              </a:rPr>
            </a:br>
            <a:r>
              <a:rPr lang="en-US" sz="1800" b="1" dirty="0" smtClean="0">
                <a:latin typeface="Times New Roman" charset="0"/>
                <a:ea typeface="Times New Roman" charset="0"/>
                <a:cs typeface="Times New Roman" charset="0"/>
              </a:rPr>
              <a:t>Q1: Which age group use </a:t>
            </a:r>
            <a:r>
              <a:rPr lang="en-US" sz="1800" b="1" dirty="0" err="1" smtClean="0">
                <a:latin typeface="Times New Roman" charset="0"/>
                <a:ea typeface="Times New Roman" charset="0"/>
                <a:cs typeface="Times New Roman" charset="0"/>
              </a:rPr>
              <a:t>facebook</a:t>
            </a:r>
            <a:r>
              <a:rPr lang="en-US" sz="1800" b="1" dirty="0" smtClean="0">
                <a:latin typeface="Times New Roman" charset="0"/>
                <a:ea typeface="Times New Roman" charset="0"/>
                <a:cs typeface="Times New Roman" charset="0"/>
              </a:rPr>
              <a:t> more?</a:t>
            </a:r>
            <a:endParaRPr lang="en-US" sz="1800" b="1"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713053" y="2133600"/>
            <a:ext cx="9791559" cy="3777622"/>
          </a:xfrm>
        </p:spPr>
        <p:txBody>
          <a:bodyPr>
            <a:normAutofit/>
          </a:bodyPr>
          <a:lstStyle/>
          <a:p>
            <a:r>
              <a:rPr lang="en-US" sz="1400" b="1" dirty="0" smtClean="0">
                <a:latin typeface="Times New Roman" charset="0"/>
                <a:ea typeface="Times New Roman" charset="0"/>
                <a:cs typeface="Times New Roman" charset="0"/>
              </a:rPr>
              <a:t>Approach : </a:t>
            </a:r>
            <a:r>
              <a:rPr lang="en-US" sz="1400" dirty="0" smtClean="0">
                <a:latin typeface="Times New Roman" charset="0"/>
                <a:ea typeface="Times New Roman" charset="0"/>
                <a:cs typeface="Times New Roman" charset="0"/>
              </a:rPr>
              <a:t>Use </a:t>
            </a:r>
            <a:r>
              <a:rPr lang="en-US" sz="1400" dirty="0" err="1" smtClean="0">
                <a:latin typeface="Times New Roman" charset="0"/>
                <a:ea typeface="Times New Roman" charset="0"/>
                <a:cs typeface="Times New Roman" charset="0"/>
              </a:rPr>
              <a:t>Matplotlib</a:t>
            </a:r>
            <a:r>
              <a:rPr lang="en-US" sz="1400" dirty="0" smtClean="0">
                <a:latin typeface="Times New Roman" charset="0"/>
                <a:ea typeface="Times New Roman" charset="0"/>
                <a:cs typeface="Times New Roman" charset="0"/>
              </a:rPr>
              <a:t> to plot the data </a:t>
            </a:r>
          </a:p>
          <a:p>
            <a:r>
              <a:rPr lang="en-US" sz="1400" b="1" dirty="0" smtClean="0">
                <a:latin typeface="Times New Roman" charset="0"/>
                <a:ea typeface="Times New Roman" charset="0"/>
                <a:cs typeface="Times New Roman" charset="0"/>
              </a:rPr>
              <a:t>Finds and Visualization:  </a:t>
            </a:r>
            <a:r>
              <a:rPr lang="en-US" sz="1400" dirty="0" smtClean="0">
                <a:latin typeface="Times New Roman" charset="0"/>
                <a:ea typeface="Times New Roman" charset="0"/>
                <a:cs typeface="Times New Roman" charset="0"/>
              </a:rPr>
              <a:t>We observer that graph is skewed towards left indicating young population in Age group 20-30years is heavy user of </a:t>
            </a:r>
            <a:r>
              <a:rPr lang="en-US" sz="1400" dirty="0" err="1" smtClean="0">
                <a:latin typeface="Times New Roman" charset="0"/>
                <a:ea typeface="Times New Roman" charset="0"/>
                <a:cs typeface="Times New Roman" charset="0"/>
              </a:rPr>
              <a:t>facebook</a:t>
            </a:r>
            <a:r>
              <a:rPr lang="en-US" sz="1400" dirty="0" smtClean="0">
                <a:latin typeface="Times New Roman" charset="0"/>
                <a:ea typeface="Times New Roman" charset="0"/>
                <a:cs typeface="Times New Roman" charset="0"/>
              </a:rPr>
              <a:t>. This gives an insight that marketing efforts should focused on young people who have time and active interest.</a:t>
            </a:r>
          </a:p>
        </p:txBody>
      </p:sp>
      <p:pic>
        <p:nvPicPr>
          <p:cNvPr id="4" name="Picture 3"/>
          <p:cNvPicPr>
            <a:picLocks noChangeAspect="1"/>
          </p:cNvPicPr>
          <p:nvPr/>
        </p:nvPicPr>
        <p:blipFill>
          <a:blip r:embed="rId2"/>
          <a:stretch>
            <a:fillRect/>
          </a:stretch>
        </p:blipFill>
        <p:spPr>
          <a:xfrm>
            <a:off x="2924748" y="3073400"/>
            <a:ext cx="5892800" cy="3784600"/>
          </a:xfrm>
          <a:prstGeom prst="rect">
            <a:avLst/>
          </a:prstGeom>
        </p:spPr>
      </p:pic>
    </p:spTree>
    <p:extLst>
      <p:ext uri="{BB962C8B-B14F-4D97-AF65-F5344CB8AC3E}">
        <p14:creationId xmlns:p14="http://schemas.microsoft.com/office/powerpoint/2010/main" val="21190087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00463" y="624110"/>
            <a:ext cx="9804149" cy="1280890"/>
          </a:xfrm>
        </p:spPr>
        <p:txBody>
          <a:bodyPr>
            <a:normAutofit/>
          </a:bodyPr>
          <a:lstStyle/>
          <a:p>
            <a:r>
              <a:rPr lang="en-US" sz="1800" b="1" dirty="0" smtClean="0">
                <a:latin typeface="Times New Roman" charset="0"/>
                <a:ea typeface="Times New Roman" charset="0"/>
                <a:cs typeface="Times New Roman" charset="0"/>
              </a:rPr>
              <a:t>Q2: Which gender use </a:t>
            </a:r>
            <a:r>
              <a:rPr lang="en-US" sz="1800" b="1" dirty="0" err="1" smtClean="0">
                <a:latin typeface="Times New Roman" charset="0"/>
                <a:ea typeface="Times New Roman" charset="0"/>
                <a:cs typeface="Times New Roman" charset="0"/>
              </a:rPr>
              <a:t>facebook</a:t>
            </a:r>
            <a:r>
              <a:rPr lang="en-US" sz="1800" b="1" dirty="0" smtClean="0">
                <a:latin typeface="Times New Roman" charset="0"/>
                <a:ea typeface="Times New Roman" charset="0"/>
                <a:cs typeface="Times New Roman" charset="0"/>
              </a:rPr>
              <a:t> more?</a:t>
            </a:r>
            <a:endParaRPr lang="en-US" sz="1800" b="1"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828800" y="1411705"/>
            <a:ext cx="9675812" cy="4499517"/>
          </a:xfrm>
        </p:spPr>
        <p:txBody>
          <a:bodyPr/>
          <a:lstStyle/>
          <a:p>
            <a:r>
              <a:rPr lang="en-US" sz="1400" b="1" dirty="0" smtClean="0">
                <a:latin typeface="Times New Roman" charset="0"/>
                <a:ea typeface="Times New Roman" charset="0"/>
                <a:cs typeface="Times New Roman" charset="0"/>
              </a:rPr>
              <a:t>Approach: </a:t>
            </a:r>
            <a:r>
              <a:rPr lang="en-US" sz="1400" dirty="0" smtClean="0">
                <a:latin typeface="Times New Roman" charset="0"/>
                <a:ea typeface="Times New Roman" charset="0"/>
                <a:cs typeface="Times New Roman" charset="0"/>
              </a:rPr>
              <a:t>We will use </a:t>
            </a:r>
            <a:r>
              <a:rPr lang="en-US" sz="1400" b="1" dirty="0" err="1" smtClean="0">
                <a:latin typeface="Times New Roman" charset="0"/>
                <a:ea typeface="Times New Roman" charset="0"/>
                <a:cs typeface="Times New Roman" charset="0"/>
              </a:rPr>
              <a:t>value_counts</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to get male and female count in dataset. Use </a:t>
            </a:r>
            <a:r>
              <a:rPr lang="en-US" sz="1400" b="1" dirty="0" smtClean="0">
                <a:latin typeface="Times New Roman" charset="0"/>
                <a:ea typeface="Times New Roman" charset="0"/>
                <a:cs typeface="Times New Roman" charset="0"/>
              </a:rPr>
              <a:t>apply() </a:t>
            </a:r>
            <a:r>
              <a:rPr lang="en-US" sz="1400" dirty="0" smtClean="0">
                <a:latin typeface="Times New Roman" charset="0"/>
                <a:ea typeface="Times New Roman" charset="0"/>
                <a:cs typeface="Times New Roman" charset="0"/>
              </a:rPr>
              <a:t>for imputation</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and</a:t>
            </a:r>
            <a:r>
              <a:rPr lang="en-US" sz="1400" b="1" dirty="0" smtClean="0">
                <a:latin typeface="Times New Roman" charset="0"/>
                <a:ea typeface="Times New Roman" charset="0"/>
                <a:cs typeface="Times New Roman" charset="0"/>
              </a:rPr>
              <a:t> </a:t>
            </a:r>
            <a:r>
              <a:rPr lang="en-US" sz="1400" b="1" dirty="0" err="1" smtClean="0">
                <a:latin typeface="Times New Roman" charset="0"/>
                <a:ea typeface="Times New Roman" charset="0"/>
                <a:cs typeface="Times New Roman" charset="0"/>
              </a:rPr>
              <a:t>fillna</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to fill missing values with mode in gender column</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We can drop the rows using</a:t>
            </a:r>
            <a:r>
              <a:rPr lang="en-US" sz="1400" b="1" dirty="0" smtClean="0">
                <a:latin typeface="Times New Roman" charset="0"/>
                <a:ea typeface="Times New Roman" charset="0"/>
                <a:cs typeface="Times New Roman" charset="0"/>
              </a:rPr>
              <a:t> </a:t>
            </a:r>
            <a:r>
              <a:rPr lang="en-US" sz="1400" b="1" dirty="0" err="1" smtClean="0">
                <a:latin typeface="Times New Roman" charset="0"/>
                <a:ea typeface="Times New Roman" charset="0"/>
                <a:cs typeface="Times New Roman" charset="0"/>
              </a:rPr>
              <a:t>dropna</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if we find any low observation count(&lt;5</a:t>
            </a:r>
            <a:r>
              <a:rPr lang="en-US" sz="1400" dirty="0" smtClean="0">
                <a:latin typeface="Times New Roman" charset="0"/>
                <a:ea typeface="Times New Roman" charset="0"/>
                <a:cs typeface="Times New Roman" charset="0"/>
              </a:rPr>
              <a:t>). Use  </a:t>
            </a:r>
            <a:r>
              <a:rPr lang="en-US" sz="1400" b="1" dirty="0" err="1" smtClean="0">
                <a:latin typeface="Times New Roman" charset="0"/>
                <a:ea typeface="Times New Roman" charset="0"/>
                <a:cs typeface="Times New Roman" charset="0"/>
              </a:rPr>
              <a:t>seaborn</a:t>
            </a:r>
            <a:r>
              <a:rPr lang="en-US" sz="1400" b="1" dirty="0" smtClean="0">
                <a:latin typeface="Times New Roman" charset="0"/>
                <a:ea typeface="Times New Roman" charset="0"/>
                <a:cs typeface="Times New Roman" charset="0"/>
              </a:rPr>
              <a:t>   </a:t>
            </a:r>
            <a:r>
              <a:rPr lang="en-US" sz="1400" dirty="0" err="1" smtClean="0">
                <a:latin typeface="Times New Roman" charset="0"/>
                <a:ea typeface="Times New Roman" charset="0"/>
                <a:cs typeface="Times New Roman" charset="0"/>
              </a:rPr>
              <a:t>visulization</a:t>
            </a:r>
            <a:r>
              <a:rPr lang="en-US" sz="1400" dirty="0" smtClean="0">
                <a:latin typeface="Times New Roman" charset="0"/>
                <a:ea typeface="Times New Roman" charset="0"/>
                <a:cs typeface="Times New Roman" charset="0"/>
              </a:rPr>
              <a:t> </a:t>
            </a:r>
            <a:r>
              <a:rPr lang="en-US" sz="1400" dirty="0" err="1" smtClean="0">
                <a:latin typeface="Times New Roman" charset="0"/>
                <a:ea typeface="Times New Roman" charset="0"/>
                <a:cs typeface="Times New Roman" charset="0"/>
              </a:rPr>
              <a:t>sns.FacetGrid</a:t>
            </a:r>
            <a:r>
              <a:rPr lang="en-US" sz="1400" dirty="0" smtClean="0">
                <a:latin typeface="Times New Roman" charset="0"/>
                <a:ea typeface="Times New Roman" charset="0"/>
                <a:cs typeface="Times New Roman" charset="0"/>
              </a:rPr>
              <a:t>() to get gender count in dataset and map plot histogram for </a:t>
            </a:r>
            <a:r>
              <a:rPr lang="en-US" sz="1400" dirty="0" err="1" smtClean="0">
                <a:latin typeface="Times New Roman" charset="0"/>
                <a:ea typeface="Times New Roman" charset="0"/>
                <a:cs typeface="Times New Roman" charset="0"/>
              </a:rPr>
              <a:t>friend_count</a:t>
            </a:r>
            <a:r>
              <a:rPr lang="en-US" sz="1400" dirty="0" smtClean="0">
                <a:latin typeface="Times New Roman" charset="0"/>
                <a:ea typeface="Times New Roman" charset="0"/>
                <a:cs typeface="Times New Roman" charset="0"/>
              </a:rPr>
              <a:t>.</a:t>
            </a:r>
            <a:endParaRPr lang="en-US" sz="1400" dirty="0" smtClean="0">
              <a:latin typeface="Times New Roman" charset="0"/>
              <a:ea typeface="Times New Roman" charset="0"/>
              <a:cs typeface="Times New Roman" charset="0"/>
            </a:endParaRPr>
          </a:p>
          <a:p>
            <a:r>
              <a:rPr lang="en-US" sz="1400" b="1" dirty="0" smtClean="0">
                <a:latin typeface="Times New Roman" charset="0"/>
                <a:ea typeface="Times New Roman" charset="0"/>
                <a:cs typeface="Times New Roman" charset="0"/>
              </a:rPr>
              <a:t>Findings and visualizations: </a:t>
            </a:r>
            <a:r>
              <a:rPr lang="en-US" sz="1400" dirty="0" smtClean="0">
                <a:latin typeface="Times New Roman" charset="0"/>
                <a:ea typeface="Times New Roman" charset="0"/>
                <a:cs typeface="Times New Roman" charset="0"/>
              </a:rPr>
              <a:t>From our analysis we got to know that male use more fb. We have to focus to promote more marking efforts towards  female user segment . And also we have to ensure male participation count is intact or move upwards.</a:t>
            </a:r>
          </a:p>
          <a:p>
            <a:endParaRPr lang="en-US" b="1" dirty="0">
              <a:latin typeface="Times New Roman" charset="0"/>
              <a:ea typeface="Times New Roman" charset="0"/>
              <a:cs typeface="Times New Roman" charset="0"/>
            </a:endParaRPr>
          </a:p>
          <a:p>
            <a:endParaRPr lang="en-US" b="1" dirty="0">
              <a:latin typeface="Times New Roman" charset="0"/>
              <a:ea typeface="Times New Roman" charset="0"/>
              <a:cs typeface="Times New Roman" charset="0"/>
            </a:endParaRPr>
          </a:p>
        </p:txBody>
      </p:sp>
      <p:pic>
        <p:nvPicPr>
          <p:cNvPr id="4" name="Picture 3"/>
          <p:cNvPicPr>
            <a:picLocks noChangeAspect="1"/>
          </p:cNvPicPr>
          <p:nvPr/>
        </p:nvPicPr>
        <p:blipFill>
          <a:blip r:embed="rId2"/>
          <a:stretch>
            <a:fillRect/>
          </a:stretch>
        </p:blipFill>
        <p:spPr>
          <a:xfrm>
            <a:off x="2185261" y="3044448"/>
            <a:ext cx="7609668" cy="2628900"/>
          </a:xfrm>
          <a:prstGeom prst="rect">
            <a:avLst/>
          </a:prstGeom>
        </p:spPr>
      </p:pic>
    </p:spTree>
    <p:extLst>
      <p:ext uri="{BB962C8B-B14F-4D97-AF65-F5344CB8AC3E}">
        <p14:creationId xmlns:p14="http://schemas.microsoft.com/office/powerpoint/2010/main" val="1978023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1825" y="624110"/>
            <a:ext cx="9892788" cy="1280890"/>
          </a:xfrm>
        </p:spPr>
        <p:txBody>
          <a:bodyPr>
            <a:normAutofit/>
          </a:bodyPr>
          <a:lstStyle/>
          <a:p>
            <a:r>
              <a:rPr lang="en-US" sz="1800" b="1" dirty="0" smtClean="0">
                <a:latin typeface="Times New Roman" charset="0"/>
                <a:ea typeface="Times New Roman" charset="0"/>
                <a:cs typeface="Times New Roman" charset="0"/>
              </a:rPr>
              <a:t>Q3: What is the tenure of usage(in years) of </a:t>
            </a:r>
            <a:r>
              <a:rPr lang="en-US" sz="1800" b="1" dirty="0" err="1" smtClean="0">
                <a:latin typeface="Times New Roman" charset="0"/>
                <a:ea typeface="Times New Roman" charset="0"/>
                <a:cs typeface="Times New Roman" charset="0"/>
              </a:rPr>
              <a:t>facebook</a:t>
            </a:r>
            <a:r>
              <a:rPr lang="en-US" sz="1800" b="1" dirty="0" smtClean="0">
                <a:latin typeface="Times New Roman" charset="0"/>
                <a:ea typeface="Times New Roman" charset="0"/>
                <a:cs typeface="Times New Roman" charset="0"/>
              </a:rPr>
              <a:t> user?</a:t>
            </a:r>
            <a:endParaRPr lang="en-US" sz="1800" b="1"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611825" y="1239864"/>
            <a:ext cx="9892787" cy="4671358"/>
          </a:xfrm>
        </p:spPr>
        <p:txBody>
          <a:bodyPr>
            <a:normAutofit/>
          </a:bodyPr>
          <a:lstStyle/>
          <a:p>
            <a:r>
              <a:rPr lang="en-US" sz="1400" b="1" dirty="0" smtClean="0">
                <a:latin typeface="Times New Roman" charset="0"/>
                <a:ea typeface="Times New Roman" charset="0"/>
                <a:cs typeface="Times New Roman" charset="0"/>
              </a:rPr>
              <a:t>Approach: </a:t>
            </a:r>
            <a:r>
              <a:rPr lang="en-US" sz="1400" dirty="0" smtClean="0">
                <a:latin typeface="Times New Roman" charset="0"/>
                <a:ea typeface="Times New Roman" charset="0"/>
                <a:cs typeface="Times New Roman" charset="0"/>
              </a:rPr>
              <a:t>Let us use </a:t>
            </a:r>
            <a:r>
              <a:rPr lang="en-US" sz="1400" b="1" dirty="0" err="1" smtClean="0">
                <a:latin typeface="Times New Roman" charset="0"/>
                <a:ea typeface="Times New Roman" charset="0"/>
                <a:cs typeface="Times New Roman" charset="0"/>
              </a:rPr>
              <a:t>Seaborn</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visualization </a:t>
            </a:r>
            <a:r>
              <a:rPr lang="en-US" sz="1400" b="1" dirty="0" err="1" smtClean="0">
                <a:latin typeface="Times New Roman" charset="0"/>
                <a:ea typeface="Times New Roman" charset="0"/>
                <a:cs typeface="Times New Roman" charset="0"/>
              </a:rPr>
              <a:t>sns.distplot</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to look at the tenure of Facebook.</a:t>
            </a:r>
          </a:p>
          <a:p>
            <a:r>
              <a:rPr lang="en-US" sz="1400" b="1" dirty="0" smtClean="0">
                <a:latin typeface="Times New Roman" charset="0"/>
                <a:ea typeface="Times New Roman" charset="0"/>
                <a:cs typeface="Times New Roman" charset="0"/>
              </a:rPr>
              <a:t>Finding and visualizations: </a:t>
            </a:r>
            <a:r>
              <a:rPr lang="en-US" sz="1400" dirty="0" smtClean="0">
                <a:latin typeface="Times New Roman" charset="0"/>
                <a:ea typeface="Times New Roman" charset="0"/>
                <a:cs typeface="Times New Roman" charset="0"/>
              </a:rPr>
              <a:t>We observed that highest tenure of fb users is one years and mean tenure is around 1.5 years . The insight is to increase marketing  spend to start campaigns to enhance the tenure among the user .</a:t>
            </a:r>
            <a:endParaRPr lang="en-US" sz="1400" b="1" dirty="0">
              <a:latin typeface="Times New Roman" charset="0"/>
              <a:ea typeface="Times New Roman" charset="0"/>
              <a:cs typeface="Times New Roman" charset="0"/>
            </a:endParaRPr>
          </a:p>
        </p:txBody>
      </p:sp>
      <p:pic>
        <p:nvPicPr>
          <p:cNvPr id="4" name="Picture 3"/>
          <p:cNvPicPr>
            <a:picLocks noChangeAspect="1"/>
          </p:cNvPicPr>
          <p:nvPr/>
        </p:nvPicPr>
        <p:blipFill>
          <a:blip r:embed="rId2"/>
          <a:stretch>
            <a:fillRect/>
          </a:stretch>
        </p:blipFill>
        <p:spPr>
          <a:xfrm>
            <a:off x="2806054" y="2871599"/>
            <a:ext cx="5588000" cy="3513703"/>
          </a:xfrm>
          <a:prstGeom prst="rect">
            <a:avLst/>
          </a:prstGeom>
        </p:spPr>
      </p:pic>
    </p:spTree>
    <p:extLst>
      <p:ext uri="{BB962C8B-B14F-4D97-AF65-F5344CB8AC3E}">
        <p14:creationId xmlns:p14="http://schemas.microsoft.com/office/powerpoint/2010/main" val="726706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heckerboard(across)">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42821" y="624110"/>
            <a:ext cx="9861792" cy="1280890"/>
          </a:xfrm>
        </p:spPr>
        <p:txBody>
          <a:bodyPr>
            <a:normAutofit/>
          </a:bodyPr>
          <a:lstStyle/>
          <a:p>
            <a:r>
              <a:rPr lang="en-US" sz="1800" b="1" dirty="0" smtClean="0">
                <a:latin typeface="Times New Roman" charset="0"/>
                <a:ea typeface="Times New Roman" charset="0"/>
                <a:cs typeface="Times New Roman" charset="0"/>
              </a:rPr>
              <a:t>Q4: What is the distribution of male vs female friend counts?</a:t>
            </a:r>
            <a:endParaRPr lang="en-US" sz="1800" b="1"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642821" y="1534332"/>
            <a:ext cx="9861791" cy="4376890"/>
          </a:xfrm>
        </p:spPr>
        <p:txBody>
          <a:bodyPr>
            <a:normAutofit/>
          </a:bodyPr>
          <a:lstStyle/>
          <a:p>
            <a:r>
              <a:rPr lang="en-US" sz="1400" b="1" dirty="0" smtClean="0">
                <a:latin typeface="Times New Roman" charset="0"/>
                <a:ea typeface="Times New Roman" charset="0"/>
                <a:cs typeface="Times New Roman" charset="0"/>
              </a:rPr>
              <a:t>Approach : </a:t>
            </a:r>
            <a:r>
              <a:rPr lang="en-US" sz="1400" dirty="0" smtClean="0">
                <a:latin typeface="Times New Roman" charset="0"/>
                <a:ea typeface="Times New Roman" charset="0"/>
                <a:cs typeface="Times New Roman" charset="0"/>
              </a:rPr>
              <a:t>We are using </a:t>
            </a:r>
            <a:r>
              <a:rPr lang="en-US" sz="1400" b="1" dirty="0" err="1" smtClean="0">
                <a:latin typeface="Times New Roman" charset="0"/>
                <a:ea typeface="Times New Roman" charset="0"/>
                <a:cs typeface="Times New Roman" charset="0"/>
              </a:rPr>
              <a:t>seaborn</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visualization</a:t>
            </a:r>
            <a:r>
              <a:rPr lang="en-US" sz="1400" b="1" dirty="0" smtClean="0">
                <a:latin typeface="Times New Roman" charset="0"/>
                <a:ea typeface="Times New Roman" charset="0"/>
                <a:cs typeface="Times New Roman" charset="0"/>
              </a:rPr>
              <a:t> </a:t>
            </a:r>
            <a:r>
              <a:rPr lang="en-US" sz="1400" b="1" dirty="0" err="1" smtClean="0">
                <a:latin typeface="Times New Roman" charset="0"/>
                <a:ea typeface="Times New Roman" charset="0"/>
                <a:cs typeface="Times New Roman" charset="0"/>
              </a:rPr>
              <a:t>sns.distplot</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on friend count</a:t>
            </a:r>
            <a:r>
              <a:rPr lang="en-US" sz="1400" b="1" dirty="0" smtClean="0">
                <a:latin typeface="Times New Roman" charset="0"/>
                <a:ea typeface="Times New Roman" charset="0"/>
                <a:cs typeface="Times New Roman" charset="0"/>
              </a:rPr>
              <a:t>,  </a:t>
            </a:r>
            <a:r>
              <a:rPr lang="en-US" sz="1400" b="1" dirty="0" err="1" smtClean="0">
                <a:latin typeface="Times New Roman" charset="0"/>
                <a:ea typeface="Times New Roman" charset="0"/>
                <a:cs typeface="Times New Roman" charset="0"/>
              </a:rPr>
              <a:t>sns.Facetgrid</a:t>
            </a:r>
            <a:r>
              <a:rPr lang="en-US" sz="1400" b="1" dirty="0" smtClean="0">
                <a:latin typeface="Times New Roman" charset="0"/>
                <a:ea typeface="Times New Roman" charset="0"/>
                <a:cs typeface="Times New Roman" charset="0"/>
              </a:rPr>
              <a:t>() </a:t>
            </a:r>
            <a:r>
              <a:rPr lang="en-US" sz="1400" dirty="0" smtClean="0">
                <a:latin typeface="Times New Roman" charset="0"/>
                <a:ea typeface="Times New Roman" charset="0"/>
                <a:cs typeface="Times New Roman" charset="0"/>
              </a:rPr>
              <a:t>on gender and map plot density for </a:t>
            </a:r>
            <a:r>
              <a:rPr lang="en-US" sz="1400" dirty="0" err="1" smtClean="0">
                <a:latin typeface="Times New Roman" charset="0"/>
                <a:ea typeface="Times New Roman" charset="0"/>
                <a:cs typeface="Times New Roman" charset="0"/>
              </a:rPr>
              <a:t>friend_count</a:t>
            </a:r>
            <a:endParaRPr lang="en-US" sz="1400" dirty="0" smtClean="0">
              <a:latin typeface="Times New Roman" charset="0"/>
              <a:ea typeface="Times New Roman" charset="0"/>
              <a:cs typeface="Times New Roman" charset="0"/>
            </a:endParaRPr>
          </a:p>
          <a:p>
            <a:r>
              <a:rPr lang="en-US" sz="1400" b="1" dirty="0" smtClean="0">
                <a:latin typeface="Times New Roman" charset="0"/>
                <a:ea typeface="Times New Roman" charset="0"/>
                <a:cs typeface="Times New Roman" charset="0"/>
              </a:rPr>
              <a:t>Findings and visualization: </a:t>
            </a:r>
            <a:r>
              <a:rPr lang="en-US" sz="1400" dirty="0" smtClean="0">
                <a:latin typeface="Times New Roman" charset="0"/>
                <a:ea typeface="Times New Roman" charset="0"/>
                <a:cs typeface="Times New Roman" charset="0"/>
              </a:rPr>
              <a:t>From our analysis we got to know that Female users have more % of friend count than their male counterparts.</a:t>
            </a:r>
          </a:p>
          <a:p>
            <a:endParaRPr lang="en-US" sz="1400" b="1" dirty="0">
              <a:latin typeface="Times New Roman" charset="0"/>
              <a:ea typeface="Times New Roman" charset="0"/>
              <a:cs typeface="Times New Roman" charset="0"/>
            </a:endParaRPr>
          </a:p>
        </p:txBody>
      </p:sp>
      <p:pic>
        <p:nvPicPr>
          <p:cNvPr id="5" name="Picture 4"/>
          <p:cNvPicPr>
            <a:picLocks noChangeAspect="1"/>
          </p:cNvPicPr>
          <p:nvPr/>
        </p:nvPicPr>
        <p:blipFill>
          <a:blip r:embed="rId2"/>
          <a:stretch>
            <a:fillRect/>
          </a:stretch>
        </p:blipFill>
        <p:spPr>
          <a:xfrm>
            <a:off x="2642353" y="2960176"/>
            <a:ext cx="6845300" cy="2951046"/>
          </a:xfrm>
          <a:prstGeom prst="rect">
            <a:avLst/>
          </a:prstGeom>
        </p:spPr>
      </p:pic>
    </p:spTree>
    <p:extLst>
      <p:ext uri="{BB962C8B-B14F-4D97-AF65-F5344CB8AC3E}">
        <p14:creationId xmlns:p14="http://schemas.microsoft.com/office/powerpoint/2010/main" val="14561081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5"/>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51309" y="624110"/>
            <a:ext cx="9753304" cy="1280890"/>
          </a:xfrm>
        </p:spPr>
        <p:txBody>
          <a:bodyPr>
            <a:normAutofit/>
          </a:bodyPr>
          <a:lstStyle/>
          <a:p>
            <a:r>
              <a:rPr lang="en-US" sz="1800" b="1" dirty="0" smtClean="0">
                <a:latin typeface="Times New Roman" charset="0"/>
                <a:ea typeface="Times New Roman" charset="0"/>
                <a:cs typeface="Times New Roman" charset="0"/>
              </a:rPr>
              <a:t>Q5: What is the distribution of www likes on fb?</a:t>
            </a:r>
            <a:endParaRPr lang="en-US" sz="1800" b="1" dirty="0">
              <a:latin typeface="Times New Roman" charset="0"/>
              <a:ea typeface="Times New Roman" charset="0"/>
              <a:cs typeface="Times New Roman" charset="0"/>
            </a:endParaRPr>
          </a:p>
        </p:txBody>
      </p:sp>
      <p:sp>
        <p:nvSpPr>
          <p:cNvPr id="3" name="Content Placeholder 2"/>
          <p:cNvSpPr>
            <a:spLocks noGrp="1"/>
          </p:cNvSpPr>
          <p:nvPr>
            <p:ph idx="1"/>
          </p:nvPr>
        </p:nvSpPr>
        <p:spPr>
          <a:xfrm>
            <a:off x="1751309" y="1534332"/>
            <a:ext cx="9753303" cy="4376890"/>
          </a:xfrm>
        </p:spPr>
        <p:txBody>
          <a:bodyPr>
            <a:normAutofit/>
          </a:bodyPr>
          <a:lstStyle/>
          <a:p>
            <a:r>
              <a:rPr lang="en-US" sz="1400" b="1" dirty="0" smtClean="0"/>
              <a:t>Approach</a:t>
            </a:r>
            <a:r>
              <a:rPr lang="en-US" sz="1400" dirty="0" smtClean="0"/>
              <a:t>: We will use </a:t>
            </a:r>
            <a:r>
              <a:rPr lang="en-US" sz="1400" b="1" dirty="0" err="1" smtClean="0"/>
              <a:t>seaborn</a:t>
            </a:r>
            <a:r>
              <a:rPr lang="en-US" sz="1400" b="1" dirty="0" smtClean="0"/>
              <a:t> </a:t>
            </a:r>
            <a:r>
              <a:rPr lang="en-US" sz="1400" dirty="0" smtClean="0"/>
              <a:t>visualization </a:t>
            </a:r>
            <a:r>
              <a:rPr lang="en-US" sz="1400" b="1" dirty="0" err="1" smtClean="0"/>
              <a:t>sns.FacetGrid</a:t>
            </a:r>
            <a:r>
              <a:rPr lang="en-US" sz="1400" b="1" dirty="0" smtClean="0"/>
              <a:t>() </a:t>
            </a:r>
            <a:r>
              <a:rPr lang="en-US" sz="1400" dirty="0" smtClean="0"/>
              <a:t>on gender and map plot density for www likes .</a:t>
            </a:r>
          </a:p>
          <a:p>
            <a:r>
              <a:rPr lang="en-US" sz="1400" b="1" dirty="0" smtClean="0"/>
              <a:t>Findings and visualizations:</a:t>
            </a:r>
            <a:r>
              <a:rPr lang="en-US" sz="1400" dirty="0" smtClean="0"/>
              <a:t> We get insight that female users have more % of www likes count . Female gets around 2.5times more likes compared to male.</a:t>
            </a:r>
          </a:p>
          <a:p>
            <a:endParaRPr lang="en-US" sz="1400" dirty="0"/>
          </a:p>
          <a:p>
            <a:endParaRPr lang="en-US" sz="1400" dirty="0"/>
          </a:p>
        </p:txBody>
      </p:sp>
      <p:pic>
        <p:nvPicPr>
          <p:cNvPr id="4" name="Picture 3"/>
          <p:cNvPicPr>
            <a:picLocks noChangeAspect="1"/>
          </p:cNvPicPr>
          <p:nvPr/>
        </p:nvPicPr>
        <p:blipFill>
          <a:blip r:embed="rId2"/>
          <a:stretch>
            <a:fillRect/>
          </a:stretch>
        </p:blipFill>
        <p:spPr>
          <a:xfrm>
            <a:off x="2806700" y="2815222"/>
            <a:ext cx="6578600" cy="3306609"/>
          </a:xfrm>
          <a:prstGeom prst="rect">
            <a:avLst/>
          </a:prstGeom>
        </p:spPr>
      </p:pic>
    </p:spTree>
    <p:extLst>
      <p:ext uri="{BB962C8B-B14F-4D97-AF65-F5344CB8AC3E}">
        <p14:creationId xmlns:p14="http://schemas.microsoft.com/office/powerpoint/2010/main" val="1222969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Gallery</Template>
  <TotalTime>1414</TotalTime>
  <Words>764</Words>
  <Application>Microsoft Macintosh PowerPoint</Application>
  <PresentationFormat>Widescreen</PresentationFormat>
  <Paragraphs>43</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Calibri</vt:lpstr>
      <vt:lpstr>Century Gothic</vt:lpstr>
      <vt:lpstr>Times New Roman</vt:lpstr>
      <vt:lpstr>Wingdings 3</vt:lpstr>
      <vt:lpstr>Arial</vt:lpstr>
      <vt:lpstr>Wisp</vt:lpstr>
      <vt:lpstr>Project 5: Facebook Data Analysis</vt:lpstr>
      <vt:lpstr>Domain and topic of project</vt:lpstr>
      <vt:lpstr>Project Introduction</vt:lpstr>
      <vt:lpstr>Dataset Description</vt:lpstr>
      <vt:lpstr>Business Questions :  Q1: Which age group use facebook more?</vt:lpstr>
      <vt:lpstr>Q2: Which gender use facebook more?</vt:lpstr>
      <vt:lpstr>Q3: What is the tenure of usage(in years) of facebook user?</vt:lpstr>
      <vt:lpstr>Q4: What is the distribution of male vs female friend counts?</vt:lpstr>
      <vt:lpstr>Q5: What is the distribution of www likes on fb?</vt:lpstr>
      <vt:lpstr>Q6: Which gender initiated more friendships requests on fb?</vt:lpstr>
      <vt:lpstr>Q7: What is the % of facebook users using facebook on mobile device?</vt:lpstr>
      <vt:lpstr>Thank you </vt:lpstr>
    </vt:vector>
  </TitlesOfParts>
  <Company/>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5: Facebook Data Analysis</dc:title>
  <dc:creator>Sudhir Shetty</dc:creator>
  <cp:lastModifiedBy>Sudhir Shetty</cp:lastModifiedBy>
  <cp:revision>28</cp:revision>
  <dcterms:created xsi:type="dcterms:W3CDTF">2019-03-12T17:22:45Z</dcterms:created>
  <dcterms:modified xsi:type="dcterms:W3CDTF">2019-03-19T02:54:00Z</dcterms:modified>
</cp:coreProperties>
</file>

<file path=docProps/thumbnail.jpeg>
</file>